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87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7.7.2021.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Srednjoeuropsko nasljeđe i gospodarska snaga: stanovništvo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B061B7F-E623-47EB-88A6-D512119E8CAE}"/>
              </a:ext>
            </a:extLst>
          </p:cNvPr>
          <p:cNvSpPr txBox="1"/>
          <p:nvPr/>
        </p:nvSpPr>
        <p:spPr>
          <a:xfrm>
            <a:off x="639192" y="1420427"/>
            <a:ext cx="31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SREDNJA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D1C3D2D-BE3A-4F53-BAC4-7F867247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680"/>
            <a:ext cx="10515600" cy="3304640"/>
          </a:xfrm>
        </p:spPr>
        <p:txBody>
          <a:bodyPr/>
          <a:lstStyle/>
          <a:p>
            <a:r>
              <a:rPr lang="hr-HR" sz="2400" dirty="0"/>
              <a:t>urbano stanovništvo</a:t>
            </a:r>
          </a:p>
          <a:p>
            <a:r>
              <a:rPr lang="hr-HR" sz="2400" dirty="0"/>
              <a:t>način života na selu vrlo sličan onom u gradu – sela su urbanizirana</a:t>
            </a:r>
          </a:p>
          <a:p>
            <a:endParaRPr lang="hr-HR" dirty="0"/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9CA905FB-CF5D-44FB-9EC1-D7FB4BB65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46" y="3151188"/>
            <a:ext cx="98202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215CDB4-105D-49BD-AA0A-112F6500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7212980" cy="2779234"/>
          </a:xfrm>
        </p:spPr>
        <p:txBody>
          <a:bodyPr/>
          <a:lstStyle/>
          <a:p>
            <a:r>
              <a:rPr lang="hr-HR" sz="2400" dirty="0"/>
              <a:t>matični narod i nacionalne manjine</a:t>
            </a:r>
          </a:p>
          <a:p>
            <a:r>
              <a:rPr lang="hr-HR" sz="2400" dirty="0"/>
              <a:t>selidbe unutar regije i izvan nje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sz="2400" i="1" dirty="0"/>
              <a:t>Pokušajte se sjetiti kada i kamo su se selili stanovnici Srednje Europe? Pogledajte plakat na slici. Što nam on govori o migracijama Hrvata? </a:t>
            </a:r>
          </a:p>
          <a:p>
            <a:pPr marL="0" indent="0">
              <a:buNone/>
            </a:pPr>
            <a:endParaRPr lang="hr-HR" sz="2400" i="1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F3A2042-84FA-4BD5-A3EF-5C4CE3DF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Značajne selidbe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3CDB43B-70FE-40F7-A478-0245AA62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06" y="479502"/>
            <a:ext cx="3474125" cy="59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E96807E-2DDC-4A4E-8DE5-7386E71E9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499" y="1392284"/>
            <a:ext cx="8354392" cy="349120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4C30F0C-26A7-42D7-A2C0-DE8AFADE5173}"/>
              </a:ext>
            </a:extLst>
          </p:cNvPr>
          <p:cNvSpPr txBox="1"/>
          <p:nvPr/>
        </p:nvSpPr>
        <p:spPr>
          <a:xfrm>
            <a:off x="9463596" y="1713390"/>
            <a:ext cx="24502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Analizirajući dijagram odgovori na pitanje: </a:t>
            </a:r>
          </a:p>
          <a:p>
            <a:r>
              <a:rPr lang="hr-HR" sz="2000" i="1" dirty="0"/>
              <a:t>U kojoj državi ima najviše stanovnika rođenih u inozemstvu? </a:t>
            </a:r>
          </a:p>
          <a:p>
            <a:r>
              <a:rPr lang="hr-HR" sz="2000" i="1" dirty="0"/>
              <a:t>U kojoj od navedenih država ima najmanje stanovnika rođenih u inozemstvu?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2159F40-25F6-4734-823F-4C63B486DDA6}"/>
              </a:ext>
            </a:extLst>
          </p:cNvPr>
          <p:cNvSpPr txBox="1"/>
          <p:nvPr/>
        </p:nvSpPr>
        <p:spPr>
          <a:xfrm>
            <a:off x="763480" y="5601810"/>
            <a:ext cx="6081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najviše imigranata: Švicarska, Njemačka i Austrija </a:t>
            </a:r>
          </a:p>
        </p:txBody>
      </p:sp>
    </p:spTree>
    <p:extLst>
      <p:ext uri="{BB962C8B-B14F-4D97-AF65-F5344CB8AC3E}">
        <p14:creationId xmlns:p14="http://schemas.microsoft.com/office/powerpoint/2010/main" val="163337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str.74-77.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65405"/>
              </p:ext>
            </p:extLst>
          </p:nvPr>
        </p:nvGraphicFramePr>
        <p:xfrm>
          <a:off x="4403324" y="1447060"/>
          <a:ext cx="7546018" cy="44798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0857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988387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988387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988387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777199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2349776">
                <a:tc>
                  <a:txBody>
                    <a:bodyPr/>
                    <a:lstStyle/>
                    <a:p>
                      <a: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  <a:t>Objasniti utjecaj povijesnoga, kulturnog i političkog razvoja</a:t>
                      </a:r>
                      <a:b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</a:br>
                      <a: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  <a:t>na različit razvoj istočnoga i zapadnoga dijela Srednje Europe te</a:t>
                      </a:r>
                      <a:b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</a:br>
                      <a: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  <a:t>Hrvatske.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352902">
                <a:tc>
                  <a:txBody>
                    <a:bodyPr/>
                    <a:lstStyle/>
                    <a:p>
                      <a: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  <a:t>Analizirati posebnosti i obilježja stanovništva Srednje Europe.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C777F36-57EE-4123-9295-D1A94EEA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objasniti utjecaj povijesnoga, kulturnog i političkog razvoja</a:t>
            </a:r>
            <a:br>
              <a:rPr lang="hr-HR" sz="2400" b="0" i="0" u="none" strike="noStrike" baseline="0" dirty="0">
                <a:solidFill>
                  <a:srgbClr val="231F20"/>
                </a:solidFill>
              </a:rPr>
            </a:br>
            <a:r>
              <a:rPr lang="hr-HR" sz="2400" b="0" i="0" u="none" strike="noStrike" baseline="0" dirty="0">
                <a:solidFill>
                  <a:srgbClr val="231F20"/>
                </a:solidFill>
              </a:rPr>
              <a:t>na različit razvoj istočnoga i zapadnoga dijela Srednje Europe te</a:t>
            </a:r>
            <a:br>
              <a:rPr lang="hr-HR" sz="2400" b="0" i="0" u="none" strike="noStrike" baseline="0" dirty="0">
                <a:solidFill>
                  <a:srgbClr val="231F20"/>
                </a:solidFill>
              </a:rPr>
            </a:br>
            <a:r>
              <a:rPr lang="hr-HR" sz="2400" b="0" i="0" u="none" strike="noStrike" baseline="0" dirty="0">
                <a:solidFill>
                  <a:srgbClr val="231F20"/>
                </a:solidFill>
              </a:rPr>
              <a:t>Hrvatske.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analizirati posebnosti i obilježja stanovništva Srednje Europe.</a:t>
            </a:r>
            <a:endParaRPr lang="hr-HR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F7C273E-7E33-44C3-8C88-183E4AD5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264855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AEE1945-E4E8-4133-B5E0-B9A1CF32A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i="1" dirty="0"/>
              <a:t>Prisjetite se: koja je najrasprostranjenija jezična porodica u Europi? Koje skupine joj pripadaju? Kojoj skupini jezika pripadaju jezici Srednje Europe?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sz="2400" dirty="0"/>
              <a:t>narodna i jezična raznolikost</a:t>
            </a:r>
          </a:p>
          <a:p>
            <a:r>
              <a:rPr lang="hr-HR" sz="2400" dirty="0"/>
              <a:t>srednjoeuropski kulturni krug</a:t>
            </a:r>
          </a:p>
          <a:p>
            <a:r>
              <a:rPr lang="hr-HR" sz="2400" dirty="0"/>
              <a:t>očuvanje raznolikosti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27FDA37-2779-47CD-B9AA-367A66E1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Stanovništvo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65DE196-3F5A-4420-AF99-0D4740D24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" t="3718"/>
          <a:stretch/>
        </p:blipFill>
        <p:spPr>
          <a:xfrm>
            <a:off x="5609062" y="3891776"/>
            <a:ext cx="5405629" cy="22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D62BD72-71A7-4233-A826-921320F56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685" y="1711371"/>
            <a:ext cx="10404629" cy="343525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EBB5A01-C235-4AE1-B864-C2DC10F76FFA}"/>
              </a:ext>
            </a:extLst>
          </p:cNvPr>
          <p:cNvSpPr txBox="1"/>
          <p:nvPr/>
        </p:nvSpPr>
        <p:spPr>
          <a:xfrm>
            <a:off x="4589755" y="5146629"/>
            <a:ext cx="529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Istražite: Koliko je službenih jezika u Švicarskoj? Koji su to jezici? Kojim jezičnim skupinama pripadaju? </a:t>
            </a:r>
          </a:p>
        </p:txBody>
      </p:sp>
    </p:spTree>
    <p:extLst>
      <p:ext uri="{BB962C8B-B14F-4D97-AF65-F5344CB8AC3E}">
        <p14:creationId xmlns:p14="http://schemas.microsoft.com/office/powerpoint/2010/main" val="196795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3084436-472F-438C-AE48-D34AE35D5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306" y="1382322"/>
            <a:ext cx="10233387" cy="409335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83DAC7A-5C38-4A92-BD7B-F4966AC71EE8}"/>
              </a:ext>
            </a:extLst>
          </p:cNvPr>
          <p:cNvSpPr txBox="1"/>
          <p:nvPr/>
        </p:nvSpPr>
        <p:spPr>
          <a:xfrm>
            <a:off x="701336" y="5610687"/>
            <a:ext cx="865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Istražite: Iz kojeg povijesnog razdoblja su dvorci na fotografijama. Pokušajte saznati koja im je bila funkcija tada, a koja danas.  </a:t>
            </a:r>
          </a:p>
        </p:txBody>
      </p:sp>
    </p:spTree>
    <p:extLst>
      <p:ext uri="{BB962C8B-B14F-4D97-AF65-F5344CB8AC3E}">
        <p14:creationId xmlns:p14="http://schemas.microsoft.com/office/powerpoint/2010/main" val="336663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0DFD58F-391E-4F1A-958A-907406419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problemi: nakon 2.svj.rata – </a:t>
            </a:r>
            <a:r>
              <a:rPr lang="hr-HR" sz="2400" i="1" dirty="0"/>
              <a:t>Zašto?</a:t>
            </a:r>
          </a:p>
          <a:p>
            <a:r>
              <a:rPr lang="hr-HR" sz="2400" dirty="0"/>
              <a:t>90.-ih god 20.st. ponovno povezivanje Srednje Europe – </a:t>
            </a:r>
            <a:r>
              <a:rPr lang="hr-HR" sz="2400" i="1" dirty="0"/>
              <a:t>Koji događaj je ovo omogućio?</a:t>
            </a:r>
          </a:p>
          <a:p>
            <a:r>
              <a:rPr lang="hr-HR" sz="2400" dirty="0"/>
              <a:t>širenje EU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2A6089A-8B41-4DFD-9A88-C4C14951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7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BC46428-1210-4749-8608-51BF1758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157 stan./km² - uz Zapadnu Europu najgušće naseljena</a:t>
            </a:r>
          </a:p>
          <a:p>
            <a:r>
              <a:rPr lang="hr-HR" sz="2400" dirty="0"/>
              <a:t>nejednako naseljena – </a:t>
            </a:r>
            <a:r>
              <a:rPr lang="hr-HR" sz="2400" i="1" dirty="0"/>
              <a:t>Zašto?</a:t>
            </a:r>
          </a:p>
          <a:p>
            <a:r>
              <a:rPr lang="hr-HR" sz="2400" dirty="0"/>
              <a:t>najgušće naseljeno: dolina Rajne (Rajna-Ruhr)i Šleska</a:t>
            </a:r>
          </a:p>
          <a:p>
            <a:r>
              <a:rPr lang="hr-HR" sz="2400" dirty="0"/>
              <a:t>najslabije naseljeno: močvarna područja Njemačko-poljske nizine i visoke planine (manje od 50 stan./km²)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i="1" dirty="0"/>
              <a:t>Zaključite: Koji prostori Švicarske su najnaseljeniji? Kako se zove najnaseljenije područje Austrije? Provjerite koji prostori su najnaseljeniji u Sloveniji?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47BCCC4-B7FC-4652-B885-52718F87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Naseljenost i gradovi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BD21FF-8FF2-4149-BA1E-1ADF81342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2"/>
          <a:stretch/>
        </p:blipFill>
        <p:spPr>
          <a:xfrm>
            <a:off x="8516506" y="861790"/>
            <a:ext cx="29915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8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94E5693-DCAA-4BDF-9974-B7CFC4FDD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517380"/>
            <a:ext cx="9676615" cy="427086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280C72B-9991-432D-B4A6-CF282BF9D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7380"/>
            <a:ext cx="23622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E11BDCF-B535-4AD5-A2E5-05FA31F52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023" y="1882068"/>
            <a:ext cx="8804026" cy="430278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0672B86-7D10-4A3E-8782-99ECBEC93CA9}"/>
              </a:ext>
            </a:extLst>
          </p:cNvPr>
          <p:cNvSpPr txBox="1"/>
          <p:nvPr/>
        </p:nvSpPr>
        <p:spPr>
          <a:xfrm>
            <a:off x="9956790" y="2148396"/>
            <a:ext cx="1912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Odgovorite na pitanja u plavom okviru!</a:t>
            </a:r>
          </a:p>
        </p:txBody>
      </p:sp>
    </p:spTree>
    <p:extLst>
      <p:ext uri="{BB962C8B-B14F-4D97-AF65-F5344CB8AC3E}">
        <p14:creationId xmlns:p14="http://schemas.microsoft.com/office/powerpoint/2010/main" val="142827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374</Words>
  <Application>Microsoft Office PowerPoint</Application>
  <PresentationFormat>Široki zaslon</PresentationFormat>
  <Paragraphs>45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Calibri Light</vt:lpstr>
      <vt:lpstr>Calibri</vt:lpstr>
      <vt:lpstr>Arial</vt:lpstr>
      <vt:lpstr>Office Theme</vt:lpstr>
      <vt:lpstr>Srednjoeuropsko nasljeđe i gospodarska snaga: stanovništvo</vt:lpstr>
      <vt:lpstr>ISHODI</vt:lpstr>
      <vt:lpstr>Stanovništvo</vt:lpstr>
      <vt:lpstr>PowerPoint prezentacija</vt:lpstr>
      <vt:lpstr>PowerPoint prezentacija</vt:lpstr>
      <vt:lpstr>PowerPoint prezentacija</vt:lpstr>
      <vt:lpstr>Naseljenost i gradovi</vt:lpstr>
      <vt:lpstr>PowerPoint prezentacija</vt:lpstr>
      <vt:lpstr>PowerPoint prezentacija</vt:lpstr>
      <vt:lpstr>PowerPoint prezentacija</vt:lpstr>
      <vt:lpstr>Značajne selidbe</vt:lpstr>
      <vt:lpstr>PowerPoint prezentacija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81</cp:revision>
  <dcterms:created xsi:type="dcterms:W3CDTF">2021-01-04T08:54:24Z</dcterms:created>
  <dcterms:modified xsi:type="dcterms:W3CDTF">2021-07-07T12:46:02Z</dcterms:modified>
</cp:coreProperties>
</file>